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6" r:id="rId3"/>
    <p:sldId id="258" r:id="rId4"/>
    <p:sldId id="264" r:id="rId5"/>
    <p:sldId id="263" r:id="rId6"/>
    <p:sldId id="260" r:id="rId7"/>
    <p:sldId id="262" r:id="rId8"/>
    <p:sldId id="268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339"/>
    <p:restoredTop sz="94681"/>
  </p:normalViewPr>
  <p:slideViewPr>
    <p:cSldViewPr snapToGrid="0" snapToObjects="1">
      <p:cViewPr varScale="1">
        <p:scale>
          <a:sx n="114" d="100"/>
          <a:sy n="114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893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194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774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8269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52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5249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540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6265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09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197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869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558A7-A959-CA45-9999-051DC7B9F903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0B052FD-A575-D546-80FE-1A18CEDDC44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631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bshep/softeng21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vcompsci.slack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EE7416-854F-1140-A84B-4D2D67438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439322-30FF-4445-B199-239142584F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43813" y="814389"/>
            <a:ext cx="4048124" cy="1833276"/>
          </a:xfrm>
          <a:solidFill>
            <a:schemeClr val="tx1">
              <a:alpha val="64000"/>
            </a:schemeClr>
          </a:solidFill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Software Engineering:</a:t>
            </a:r>
            <a:br>
              <a:rPr lang="en-US" sz="3200" dirty="0">
                <a:solidFill>
                  <a:schemeClr val="bg1"/>
                </a:solidFill>
              </a:rPr>
            </a:b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An Introduction to the Course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08E40-170B-4B47-A9DB-0AA46917AB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3813" y="2673349"/>
            <a:ext cx="4048124" cy="755652"/>
          </a:xfrm>
          <a:solidFill>
            <a:schemeClr val="tx1">
              <a:alpha val="64000"/>
            </a:schemeClr>
          </a:solidFill>
        </p:spPr>
        <p:txBody>
          <a:bodyPr>
            <a:normAutofit fontScale="92500" lnSpcReduction="10000"/>
          </a:bodyPr>
          <a:lstStyle/>
          <a:p>
            <a:endParaRPr lang="en-US" sz="8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Dr. Jason B. Shepherd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7798670-505E-A644-9880-981F5937A8FE}"/>
              </a:ext>
            </a:extLst>
          </p:cNvPr>
          <p:cNvCxnSpPr>
            <a:cxnSpLocks/>
          </p:cNvCxnSpPr>
          <p:nvPr/>
        </p:nvCxnSpPr>
        <p:spPr>
          <a:xfrm>
            <a:off x="8030817" y="2768714"/>
            <a:ext cx="328343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1982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1C2245-7F49-BC4A-9320-EE3E58BF95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"If you want to build a ship, don’t drum up the men to gather wood, divide the work, and give orders. Instead, teach them to yearn for the vast and endless sea."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74F9CB3-82C1-D247-9B9C-103962004C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- Antoine de Saint-</a:t>
            </a:r>
            <a:r>
              <a:rPr lang="en-US" dirty="0" err="1"/>
              <a:t>Exupéry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4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F440C-09CD-0C4F-B47D-39E4FD51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this course differ?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EE107FE-FB31-1C44-9DB3-1D9CFF28E3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127108"/>
              </p:ext>
            </p:extLst>
          </p:nvPr>
        </p:nvGraphicFramePr>
        <p:xfrm>
          <a:off x="1451579" y="2132828"/>
          <a:ext cx="9720726" cy="329538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860363">
                  <a:extLst>
                    <a:ext uri="{9D8B030D-6E8A-4147-A177-3AD203B41FA5}">
                      <a16:colId xmlns:a16="http://schemas.microsoft.com/office/drawing/2014/main" val="2159397367"/>
                    </a:ext>
                  </a:extLst>
                </a:gridCol>
                <a:gridCol w="4860363">
                  <a:extLst>
                    <a:ext uri="{9D8B030D-6E8A-4147-A177-3AD203B41FA5}">
                      <a16:colId xmlns:a16="http://schemas.microsoft.com/office/drawing/2014/main" val="3675866817"/>
                    </a:ext>
                  </a:extLst>
                </a:gridCol>
              </a:tblGrid>
              <a:tr h="460743">
                <a:tc>
                  <a:txBody>
                    <a:bodyPr/>
                    <a:lstStyle/>
                    <a:p>
                      <a:r>
                        <a:rPr lang="en-US" dirty="0"/>
                        <a:t>Other Courses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 Course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39491"/>
                  </a:ext>
                </a:extLst>
              </a:tr>
              <a:tr h="1618596">
                <a:tc>
                  <a:txBody>
                    <a:bodyPr/>
                    <a:lstStyle/>
                    <a:p>
                      <a:r>
                        <a:rPr lang="en-US" dirty="0"/>
                        <a:t>Graded on assignments, projects, and exams.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Emphasis on producing code.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Most work is done individually or with a partner.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Graded on adherence to process, teamwork, code reviews, and commitment to making </a:t>
                      </a:r>
                      <a:r>
                        <a:rPr lang="en-US" i="1" dirty="0"/>
                        <a:t>maintainable</a:t>
                      </a:r>
                      <a:r>
                        <a:rPr lang="en-US" dirty="0"/>
                        <a:t> software.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Code is only part of what you’ll produce.  You’ll also produce artifacts </a:t>
                      </a:r>
                      <a:r>
                        <a:rPr lang="en-US" i="1" dirty="0"/>
                        <a:t>about</a:t>
                      </a:r>
                      <a:r>
                        <a:rPr lang="en-US" i="0" dirty="0"/>
                        <a:t> code.</a:t>
                      </a:r>
                      <a:r>
                        <a:rPr lang="en-US" dirty="0"/>
                        <a:t> 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Very little work is done individually.  You will always </a:t>
                      </a:r>
                      <a:r>
                        <a:rPr lang="en-US" i="1" dirty="0"/>
                        <a:t>at least </a:t>
                      </a:r>
                      <a:r>
                        <a:rPr lang="en-US" dirty="0"/>
                        <a:t>be with a partner, and your team will be four or more people.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7844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262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71B5D-250F-4D49-9F17-777064FE8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737DF-6CF2-4E48-A568-574E04817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CS-2</a:t>
            </a:r>
          </a:p>
          <a:p>
            <a:r>
              <a:rPr lang="en-US" dirty="0"/>
              <a:t>No Web</a:t>
            </a:r>
          </a:p>
          <a:p>
            <a:r>
              <a:rPr lang="en-US" dirty="0"/>
              <a:t>No DBMS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675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71B5D-250F-4D49-9F17-777064FE8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737DF-6CF2-4E48-A568-574E04817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Development Lifecycles (emphasis on Agile)</a:t>
            </a:r>
          </a:p>
          <a:p>
            <a:r>
              <a:rPr lang="en-US" dirty="0"/>
              <a:t>Eliciting Requirements</a:t>
            </a:r>
          </a:p>
          <a:p>
            <a:r>
              <a:rPr lang="en-US" dirty="0"/>
              <a:t>Software Design</a:t>
            </a:r>
          </a:p>
          <a:p>
            <a:r>
              <a:rPr lang="en-US" dirty="0"/>
              <a:t>Testing</a:t>
            </a:r>
          </a:p>
          <a:p>
            <a:r>
              <a:rPr lang="en-US" dirty="0"/>
              <a:t>Teams, versioning, modern tools</a:t>
            </a:r>
          </a:p>
          <a:p>
            <a:r>
              <a:rPr lang="en-US" dirty="0"/>
              <a:t>Communication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15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8855-79DA-6943-9B67-287793B11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Misconceptions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9529A6-AC0B-A945-A0E8-99E673C43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268" y="2074486"/>
            <a:ext cx="3175000" cy="3606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ACAE8D-CA73-BD41-B60F-DFCCDCDE4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0297" y="2074486"/>
            <a:ext cx="3225800" cy="36067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F5F501-63D5-B045-BCE0-7101DC519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500" y="2074486"/>
            <a:ext cx="4394642" cy="360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78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2A4B98-8217-A241-922A-BBFD3648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2D2510E-256F-0346-93D4-E5AA40E8E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15181"/>
              </p:ext>
            </p:extLst>
          </p:nvPr>
        </p:nvGraphicFramePr>
        <p:xfrm>
          <a:off x="1649614" y="2149461"/>
          <a:ext cx="8128000" cy="3571240"/>
        </p:xfrm>
        <a:graphic>
          <a:graphicData uri="http://schemas.openxmlformats.org/drawingml/2006/table">
            <a:tbl>
              <a:tblPr firstCol="1" bandRow="1">
                <a:tableStyleId>{3B4B98B0-60AC-42C2-AFA5-B58CD77FA1E5}</a:tableStyleId>
              </a:tblPr>
              <a:tblGrid>
                <a:gridCol w="2357121">
                  <a:extLst>
                    <a:ext uri="{9D8B030D-6E8A-4147-A177-3AD203B41FA5}">
                      <a16:colId xmlns:a16="http://schemas.microsoft.com/office/drawing/2014/main" val="3302106932"/>
                    </a:ext>
                  </a:extLst>
                </a:gridCol>
                <a:gridCol w="5770879">
                  <a:extLst>
                    <a:ext uri="{9D8B030D-6E8A-4147-A177-3AD203B41FA5}">
                      <a16:colId xmlns:a16="http://schemas.microsoft.com/office/drawing/2014/main" val="3862610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 three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Process</a:t>
                      </a:r>
                    </a:p>
                    <a:p>
                      <a:r>
                        <a:rPr lang="en-US" dirty="0"/>
                        <a:t>Tools</a:t>
                      </a:r>
                    </a:p>
                    <a:p>
                      <a:r>
                        <a:rPr lang="en-US"/>
                        <a:t>Software Design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027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Last ten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“sprints”</a:t>
                      </a:r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138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Finals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Launch party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250447"/>
                  </a:ext>
                </a:extLst>
              </a:tr>
            </a:tbl>
          </a:graphicData>
        </a:graphic>
      </p:graphicFrame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D6E3D992-7036-2241-9E02-BB444F1D738F}"/>
              </a:ext>
            </a:extLst>
          </p:cNvPr>
          <p:cNvSpPr/>
          <p:nvPr/>
        </p:nvSpPr>
        <p:spPr>
          <a:xfrm>
            <a:off x="6096000" y="4164961"/>
            <a:ext cx="1895302" cy="857206"/>
          </a:xfrm>
          <a:prstGeom prst="wedgeRectCallout">
            <a:avLst>
              <a:gd name="adj1" fmla="val -123464"/>
              <a:gd name="adj2" fmla="val -57749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“Rendezvous”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E0A626-259B-774A-827C-3AAF3FBB35C0}"/>
              </a:ext>
            </a:extLst>
          </p:cNvPr>
          <p:cNvSpPr txBox="1"/>
          <p:nvPr/>
        </p:nvSpPr>
        <p:spPr>
          <a:xfrm>
            <a:off x="5896496" y="3076778"/>
            <a:ext cx="3881118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Micro-lectures</a:t>
            </a:r>
          </a:p>
          <a:p>
            <a:r>
              <a:rPr lang="en-US" dirty="0"/>
              <a:t>Stand-up planning meetings</a:t>
            </a:r>
          </a:p>
        </p:txBody>
      </p:sp>
    </p:spTree>
    <p:extLst>
      <p:ext uri="{BB962C8B-B14F-4D97-AF65-F5344CB8AC3E}">
        <p14:creationId xmlns:p14="http://schemas.microsoft.com/office/powerpoint/2010/main" val="2529094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89FB-76F8-8241-A85E-5961EE774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</a:t>
            </a:r>
            <a:r>
              <a:rPr lang="en-US"/>
              <a:t>you graded?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3C575-CFA5-5F49-AFC8-7C351A9C3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  <a:p>
            <a:r>
              <a:rPr lang="en-US" dirty="0"/>
              <a:t>Project milestones</a:t>
            </a:r>
          </a:p>
          <a:p>
            <a:r>
              <a:rPr lang="en-US" dirty="0"/>
              <a:t>Presentations (minimum of two)</a:t>
            </a:r>
          </a:p>
        </p:txBody>
      </p:sp>
    </p:spTree>
    <p:extLst>
      <p:ext uri="{BB962C8B-B14F-4D97-AF65-F5344CB8AC3E}">
        <p14:creationId xmlns:p14="http://schemas.microsoft.com/office/powerpoint/2010/main" val="3705246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89FB-76F8-8241-A85E-5961EE774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 to our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3C575-CFA5-5F49-AFC8-7C351A9C3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Students must have created a GitHub user ID and must have messaged their ID to the instructor via Slack. Please send a direct message. Do not post your GitHub ID to the course Slack channel. </a:t>
            </a:r>
          </a:p>
          <a:p>
            <a:r>
              <a:rPr lang="en-US" dirty="0"/>
              <a:t>Students must have the following software installed on their laptops: git, a recent version of Python 3, and </a:t>
            </a:r>
            <a:r>
              <a:rPr lang="en-US" dirty="0" err="1"/>
              <a:t>virtualenv</a:t>
            </a:r>
            <a:r>
              <a:rPr lang="en-US" dirty="0"/>
              <a:t>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9BC1C8D-9418-164E-A1B3-49F62610A6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142037"/>
              </p:ext>
            </p:extLst>
          </p:nvPr>
        </p:nvGraphicFramePr>
        <p:xfrm>
          <a:off x="1661441" y="4128161"/>
          <a:ext cx="8128000" cy="1320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7757281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390285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GitHub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linkClick r:id="rId2"/>
                        </a:rPr>
                        <a:t>https://github.com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4206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GitHub: Class Repo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linkClick r:id="rId3"/>
                        </a:rPr>
                        <a:t>https://github.com/jbshep</a:t>
                      </a:r>
                      <a:r>
                        <a:rPr lang="en-US" sz="1600">
                          <a:hlinkClick r:id="rId3"/>
                        </a:rPr>
                        <a:t>/softeng21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766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hlinkClick r:id="rId4"/>
                        </a:rPr>
                        <a:t>https://bvcompsci.slack.com</a:t>
                      </a:r>
                      <a:endParaRPr lang="en-US" sz="1600" dirty="0"/>
                    </a:p>
                    <a:p>
                      <a:r>
                        <a:rPr lang="en-US" sz="1600" dirty="0"/>
                        <a:t>(Channel: softeng21)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972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119165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{0704C7D9-EF08-D046-BBA7-BD128E4495AC}tf10001119</Template>
  <TotalTime>2792</TotalTime>
  <Words>323</Words>
  <Application>Microsoft Macintosh PowerPoint</Application>
  <PresentationFormat>Widescreen</PresentationFormat>
  <Paragraphs>64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Gallery</vt:lpstr>
      <vt:lpstr>Software Engineering:  An Introduction to the Course</vt:lpstr>
      <vt:lpstr>"If you want to build a ship, don’t drum up the men to gather wood, divide the work, and give orders. Instead, teach them to yearn for the vast and endless sea."</vt:lpstr>
      <vt:lpstr>How does this course differ?</vt:lpstr>
      <vt:lpstr>Pre-Requisites</vt:lpstr>
      <vt:lpstr>Objectives</vt:lpstr>
      <vt:lpstr>Misconceptions</vt:lpstr>
      <vt:lpstr>Schedule</vt:lpstr>
      <vt:lpstr>How are you graded?</vt:lpstr>
      <vt:lpstr>Prior to our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Engineering:  An Introduction to the Course </dc:title>
  <dc:creator>Jason Shepherd</dc:creator>
  <cp:lastModifiedBy>Jason Shepherd</cp:lastModifiedBy>
  <cp:revision>69</cp:revision>
  <dcterms:created xsi:type="dcterms:W3CDTF">2019-08-18T00:59:55Z</dcterms:created>
  <dcterms:modified xsi:type="dcterms:W3CDTF">2021-08-31T18:18:02Z</dcterms:modified>
</cp:coreProperties>
</file>